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1358" r:id="rId3"/>
    <p:sldId id="1338" r:id="rId4"/>
    <p:sldId id="1359" r:id="rId5"/>
    <p:sldId id="1360" r:id="rId6"/>
    <p:sldId id="1361" r:id="rId7"/>
    <p:sldId id="1362" r:id="rId8"/>
    <p:sldId id="1363" r:id="rId9"/>
    <p:sldId id="1364" r:id="rId10"/>
    <p:sldId id="1365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53D423-1528-45B4-B462-CBE9EF87C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(59)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4E725-8E9B-485A-B8F6-786F4FF63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4/25/2021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20702-BC0A-4080-B3AD-14BF3BCFB7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FBBF-BE64-404E-B601-579CA9679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1C3D5-6951-497F-95D6-5D386B1FB6FA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9405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(59)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4/25/2021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353E9-C2A8-45D5-AC93-94BC4344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304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3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6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9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1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5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2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8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4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26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April 25,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16:3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792" y="2057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second poured out his bowl into the sea</a:t>
            </a:r>
            <a:r>
              <a:rPr lang="en-US" sz="3200" b="1" i="1" dirty="0">
                <a:latin typeface="Book Antiqua" pitchFamily="18" charset="0"/>
              </a:rPr>
              <a:t>; and it became blood as of a dead man; and every living soul died, (even) the things that were in the sea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B4FAA-14D3-412F-9AB6-46698E376F1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42613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17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Second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899"/>
            <a:ext cx="8229600" cy="501675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Into the sea</a:t>
            </a:r>
          </a:p>
          <a:p>
            <a:r>
              <a:rPr lang="en-US" dirty="0">
                <a:latin typeface="Book Antiqua" pitchFamily="18" charset="0"/>
              </a:rPr>
              <a:t>Blood (</a:t>
            </a:r>
            <a:r>
              <a:rPr lang="en-US" b="1" dirty="0">
                <a:latin typeface="OldCentury" pitchFamily="2" charset="0"/>
              </a:rPr>
              <a:t>Exodus 7:17-21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Here, it is literally, “</a:t>
            </a:r>
            <a:r>
              <a:rPr lang="en-US" b="1" dirty="0">
                <a:latin typeface="OldCentury" pitchFamily="2" charset="0"/>
              </a:rPr>
              <a:t>blood of a dead man</a:t>
            </a:r>
            <a:r>
              <a:rPr lang="en-US" dirty="0">
                <a:latin typeface="Book Antiqua" pitchFamily="18" charset="0"/>
              </a:rPr>
              <a:t>,” (</a:t>
            </a:r>
            <a:r>
              <a:rPr lang="en-US" i="1" dirty="0">
                <a:latin typeface="Book Antiqua" pitchFamily="18" charset="0"/>
              </a:rPr>
              <a:t>not fresh</a:t>
            </a:r>
            <a:r>
              <a:rPr lang="en-US" dirty="0">
                <a:latin typeface="Book Antiqua" pitchFamily="18" charset="0"/>
              </a:rPr>
              <a:t>) and </a:t>
            </a:r>
            <a:r>
              <a:rPr lang="en-US" b="1" u="sng" dirty="0">
                <a:latin typeface="Book Antiqua" pitchFamily="18" charset="0"/>
              </a:rPr>
              <a:t>NOT</a:t>
            </a:r>
            <a:r>
              <a:rPr lang="en-US" dirty="0">
                <a:latin typeface="Book Antiqua" pitchFamily="18" charset="0"/>
              </a:rPr>
              <a:t> the blood of dead man.</a:t>
            </a:r>
          </a:p>
          <a:p>
            <a:r>
              <a:rPr lang="en-US" dirty="0">
                <a:latin typeface="Book Antiqua" pitchFamily="18" charset="0"/>
              </a:rPr>
              <a:t>Water is one of man’s basic requirements</a:t>
            </a:r>
          </a:p>
          <a:p>
            <a:r>
              <a:rPr lang="en-US" dirty="0">
                <a:latin typeface="Book Antiqua" pitchFamily="18" charset="0"/>
              </a:rPr>
              <a:t>Polluted water causes endangerment</a:t>
            </a:r>
          </a:p>
          <a:p>
            <a:r>
              <a:rPr lang="en-US" dirty="0">
                <a:latin typeface="Book Antiqua" pitchFamily="18" charset="0"/>
              </a:rPr>
              <a:t>Second trumpet (</a:t>
            </a:r>
            <a:r>
              <a:rPr lang="en-US" b="1" dirty="0">
                <a:latin typeface="OldCentury" pitchFamily="2" charset="0"/>
              </a:rPr>
              <a:t>8:8-9</a:t>
            </a:r>
            <a:r>
              <a:rPr lang="en-US" dirty="0">
                <a:latin typeface="Book Antiqua" pitchFamily="18" charset="0"/>
              </a:rPr>
              <a:t>) – maritime disaster warning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8FAF7-E4D7-44DC-A8BE-B1C78684473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42426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16:4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96" y="2334708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third poured out his bowl into the rivers and the fountains of the waters</a:t>
            </a:r>
            <a:r>
              <a:rPr lang="en-US" sz="3200" b="1" i="1" dirty="0">
                <a:latin typeface="Book Antiqua" pitchFamily="18" charset="0"/>
              </a:rPr>
              <a:t>; and it became blood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B5AE4-CDF9-4CD6-B968-0C087A73DE1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15519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16:5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1981202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heard the angel of the waters saying, Righteous art thou, who art and who wast, thou Holy One, because thou didst thus judge</a:t>
            </a:r>
            <a:r>
              <a:rPr lang="en-US" sz="3200" i="1" dirty="0">
                <a:latin typeface="Book Antiqua" pitchFamily="18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F9877-BD79-4A6E-9C58-F9A4983B4F1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8773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16:6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5435" y="2249869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for they poured out the blood of the </a:t>
            </a:r>
            <a:r>
              <a:rPr lang="en-US" sz="3200" b="1" i="1" u="sng" dirty="0">
                <a:latin typeface="Book Antiqua" pitchFamily="18" charset="0"/>
              </a:rPr>
              <a:t>saints</a:t>
            </a:r>
            <a:r>
              <a:rPr lang="en-US" sz="3200" b="1" i="1" dirty="0">
                <a:latin typeface="Book Antiqua" pitchFamily="18" charset="0"/>
              </a:rPr>
              <a:t> and the </a:t>
            </a:r>
            <a:r>
              <a:rPr lang="en-US" sz="3200" b="1" i="1" u="sng" dirty="0">
                <a:latin typeface="Book Antiqua" pitchFamily="18" charset="0"/>
              </a:rPr>
              <a:t>prophets</a:t>
            </a:r>
            <a:r>
              <a:rPr lang="en-US" sz="3200" b="1" i="1" dirty="0">
                <a:latin typeface="Book Antiqua" pitchFamily="18" charset="0"/>
              </a:rPr>
              <a:t>, and blood hast thou given them to drink: they are worthy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AA320-C726-41B4-8A14-8E086EDF269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6606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16:7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4860" y="2381842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heard the altar saying, Yea, O Lord God, the Almighty, true and righteous are thy judgments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45711-4BA7-4B8F-87C5-8ABB14C0911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3606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07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Third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330"/>
            <a:ext cx="8229600" cy="501675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“</a:t>
            </a:r>
            <a:r>
              <a:rPr lang="en-US" b="1" i="1" dirty="0">
                <a:latin typeface="OldCentury" pitchFamily="2" charset="0"/>
              </a:rPr>
              <a:t>Into rivers and springs of water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Fresh, as well as salt water, stank with death as they turned to blood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Men on earth </a:t>
            </a:r>
            <a:r>
              <a:rPr lang="en-US" b="1" dirty="0">
                <a:latin typeface="OldCentury" pitchFamily="2" charset="0"/>
              </a:rPr>
              <a:t>reaping</a:t>
            </a:r>
            <a:r>
              <a:rPr lang="en-US" dirty="0">
                <a:latin typeface="Book Antiqua" pitchFamily="18" charset="0"/>
              </a:rPr>
              <a:t> what they had sown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Blood — </a:t>
            </a:r>
            <a:r>
              <a:rPr lang="en-US" b="1" dirty="0">
                <a:latin typeface="OldCentury" pitchFamily="2" charset="0"/>
              </a:rPr>
              <a:t>judgment declared to be righteous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Confirmed by this angel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Righteous because of the </a:t>
            </a:r>
            <a:r>
              <a:rPr lang="en-US" b="1" dirty="0">
                <a:latin typeface="OldCentury" pitchFamily="2" charset="0"/>
              </a:rPr>
              <a:t>blood of martyrs </a:t>
            </a:r>
            <a:r>
              <a:rPr lang="en-US" dirty="0">
                <a:latin typeface="Book Antiqua" pitchFamily="18" charset="0"/>
              </a:rPr>
              <a:t>shed by Rome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Made their blood run as water (</a:t>
            </a:r>
            <a:r>
              <a:rPr lang="en-US" b="1" dirty="0">
                <a:latin typeface="OldCentury" pitchFamily="2" charset="0"/>
              </a:rPr>
              <a:t>17:6</a:t>
            </a:r>
            <a:r>
              <a:rPr lang="en-US" dirty="0">
                <a:latin typeface="Book Antiqua" pitchFamily="18" charset="0"/>
              </a:rPr>
              <a:t>) and now all they have to drink is blood!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659B2-044F-40EC-8F58-1277FBE6DD9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8117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07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Third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330"/>
            <a:ext cx="8229600" cy="501675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Deserve </a:t>
            </a:r>
            <a:r>
              <a:rPr lang="en-US" b="1" dirty="0">
                <a:latin typeface="OldCentury" pitchFamily="2" charset="0"/>
              </a:rPr>
              <a:t>God’s wrath </a:t>
            </a:r>
            <a:r>
              <a:rPr lang="en-US" dirty="0">
                <a:latin typeface="Book Antiqua" pitchFamily="18" charset="0"/>
              </a:rPr>
              <a:t>because of rejection of truth and shedding the blood of the bearers of that truth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martyrs under the altar, asking for </a:t>
            </a:r>
            <a:r>
              <a:rPr lang="en-US" b="1" dirty="0">
                <a:latin typeface="OldCentury" pitchFamily="2" charset="0"/>
              </a:rPr>
              <a:t>vindication</a:t>
            </a:r>
            <a:r>
              <a:rPr lang="en-US" dirty="0">
                <a:latin typeface="Book Antiqua" pitchFamily="18" charset="0"/>
              </a:rPr>
              <a:t> earlier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“</a:t>
            </a:r>
            <a:r>
              <a:rPr lang="en-US" b="1" dirty="0">
                <a:latin typeface="OldCentury" pitchFamily="2" charset="0"/>
              </a:rPr>
              <a:t>altar</a:t>
            </a:r>
            <a:r>
              <a:rPr lang="en-US" dirty="0">
                <a:latin typeface="Book Antiqua" pitchFamily="18" charset="0"/>
              </a:rPr>
              <a:t>” represents as replying to praise the event.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OldCentury" pitchFamily="2" charset="0"/>
              </a:rPr>
              <a:t>Punishment</a:t>
            </a:r>
            <a:r>
              <a:rPr lang="en-US" dirty="0">
                <a:latin typeface="Book Antiqua" pitchFamily="18" charset="0"/>
              </a:rPr>
              <a:t> fits the crime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Rome is worthy of torment for her </a:t>
            </a:r>
            <a:r>
              <a:rPr lang="en-US" b="1" dirty="0">
                <a:latin typeface="OldCentury" pitchFamily="2" charset="0"/>
              </a:rPr>
              <a:t>conduct</a:t>
            </a:r>
            <a:r>
              <a:rPr lang="en-US" dirty="0">
                <a:latin typeface="Book Antiqua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D3214-7E20-4FBA-85AD-6F375FD0666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9622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16:8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5434" y="2315853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fourth poured out his bowl upon the sun</a:t>
            </a:r>
            <a:r>
              <a:rPr lang="en-US" sz="3200" b="1" i="1" dirty="0">
                <a:latin typeface="Book Antiqua" pitchFamily="18" charset="0"/>
              </a:rPr>
              <a:t>; and it was given unto it to scorch men with fire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B2C73-5940-40A6-88F5-4E22D590B50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5793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16:9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7184" y="1791091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men were scorched with great heat: and they blasphemed the name of God who hath the power over these plagues; and they repented not to give him glory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49D5C-6D55-4EA9-B3CB-16664E9B13E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1713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2"/>
            <a:ext cx="7772400" cy="1470025"/>
          </a:xfrm>
        </p:spPr>
        <p:txBody>
          <a:bodyPr/>
          <a:lstStyle/>
          <a:p>
            <a: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  <a:t>Book of Revelation:</a:t>
            </a:r>
            <a:b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</a:br>
            <a: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  <a:t>Chapter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6400800" cy="1295400"/>
          </a:xfr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cap="small" dirty="0">
                <a:solidFill>
                  <a:schemeClr val="tx1"/>
                </a:solidFill>
                <a:latin typeface="Georgia" pitchFamily="18" charset="0"/>
              </a:rPr>
              <a:t>Bowls of Wrath—</a:t>
            </a:r>
          </a:p>
          <a:p>
            <a:r>
              <a:rPr lang="en-US" b="1" cap="small" dirty="0">
                <a:solidFill>
                  <a:schemeClr val="tx1"/>
                </a:solidFill>
                <a:latin typeface="Georgia" pitchFamily="18" charset="0"/>
              </a:rPr>
              <a:t>Judgment Complete</a:t>
            </a:r>
          </a:p>
        </p:txBody>
      </p:sp>
      <p:pic>
        <p:nvPicPr>
          <p:cNvPr id="2050" name="Picture 2" descr="D:\72 dpi JPEG\22 Seven Bowl Pla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77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8B5A60-FAA0-4363-8C43-55B4BF3C1A3D}"/>
              </a:ext>
            </a:extLst>
          </p:cNvPr>
          <p:cNvSpPr/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6441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15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Fourth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860"/>
            <a:ext cx="8229600" cy="508952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Horrible effect on the sun</a:t>
            </a:r>
          </a:p>
          <a:p>
            <a:r>
              <a:rPr lang="en-US" dirty="0">
                <a:latin typeface="Book Antiqua" pitchFamily="18" charset="0"/>
              </a:rPr>
              <a:t>Intensified on the non-Christians</a:t>
            </a:r>
          </a:p>
          <a:p>
            <a:r>
              <a:rPr lang="en-US" dirty="0">
                <a:latin typeface="Book Antiqua" pitchFamily="18" charset="0"/>
              </a:rPr>
              <a:t>Frightening picture of torment of sinners</a:t>
            </a:r>
          </a:p>
          <a:p>
            <a:r>
              <a:rPr lang="en-US" dirty="0">
                <a:latin typeface="Book Antiqua" pitchFamily="18" charset="0"/>
              </a:rPr>
              <a:t>Fiery trial now for the non-Christian</a:t>
            </a:r>
          </a:p>
          <a:p>
            <a:r>
              <a:rPr lang="en-US" dirty="0">
                <a:latin typeface="Book Antiqua" pitchFamily="18" charset="0"/>
              </a:rPr>
              <a:t>Blasphemy and impenitence — fiery trial had hardened their hearts</a:t>
            </a:r>
          </a:p>
          <a:p>
            <a:r>
              <a:rPr lang="en-US" dirty="0">
                <a:latin typeface="Book Antiqua" pitchFamily="18" charset="0"/>
              </a:rPr>
              <a:t>First four bowls happens quickly — did not move them to repent</a:t>
            </a:r>
          </a:p>
          <a:p>
            <a:r>
              <a:rPr lang="en-US" dirty="0">
                <a:latin typeface="Book Antiqua" pitchFamily="18" charset="0"/>
              </a:rPr>
              <a:t>So far into sin — can’t repent (</a:t>
            </a:r>
            <a:r>
              <a:rPr lang="en-US" b="1" dirty="0">
                <a:latin typeface="OldCentury" pitchFamily="2" charset="0"/>
              </a:rPr>
              <a:t>Hebrews 6:6</a:t>
            </a:r>
            <a:r>
              <a:rPr lang="en-US" dirty="0">
                <a:latin typeface="Book Antiqua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5DED05-9E71-414B-8DA9-CD0C3E411BA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579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16:10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8354" y="209511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fifth poured out his bowl upon the throne of the beast</a:t>
            </a:r>
            <a:r>
              <a:rPr lang="en-US" sz="3200" b="1" i="1" dirty="0">
                <a:latin typeface="Book Antiqua" pitchFamily="18" charset="0"/>
              </a:rPr>
              <a:t>; and his kingdom was darkened; and they gnawed their tongues for pain</a:t>
            </a:r>
            <a:r>
              <a:rPr lang="en-US" sz="3200" i="1" dirty="0">
                <a:latin typeface="Book Antiqua" pitchFamily="18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6A6B3-1351-4F29-B952-BFACCC31088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3178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16:11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8927" y="2230224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they blasphemed the God of heaven because of their pains and their sores; and they repented not of their works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658A6-C2D8-4E00-8E36-8C7E4DA3011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15531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Fifth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6"/>
            <a:ext cx="8229600" cy="501675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first four bowls affected the earth in general, the fifth affects only the </a:t>
            </a:r>
            <a:r>
              <a:rPr lang="en-US" b="1" dirty="0">
                <a:latin typeface="OldCentury" pitchFamily="2" charset="0"/>
              </a:rPr>
              <a:t>beast’s throne and kingdom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Beast’s kingdom is </a:t>
            </a:r>
            <a:r>
              <a:rPr lang="en-US" b="1" dirty="0">
                <a:latin typeface="OldCentury" pitchFamily="2" charset="0"/>
              </a:rPr>
              <a:t>darkened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very seat of authority is attacked —  the “</a:t>
            </a:r>
            <a:r>
              <a:rPr lang="en-US" b="1" dirty="0">
                <a:latin typeface="OldCentury" pitchFamily="2" charset="0"/>
              </a:rPr>
              <a:t>throne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In darkness and the pain — things getting pretty rough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Again they become </a:t>
            </a:r>
            <a:r>
              <a:rPr lang="en-US" b="1" dirty="0">
                <a:latin typeface="OldCentury" pitchFamily="2" charset="0"/>
              </a:rPr>
              <a:t>impenitent</a:t>
            </a:r>
            <a:r>
              <a:rPr lang="en-US" dirty="0">
                <a:latin typeface="Book Antiqua" pitchFamily="18" charset="0"/>
              </a:rPr>
              <a:t> and </a:t>
            </a:r>
            <a:r>
              <a:rPr lang="en-US" b="1" dirty="0">
                <a:latin typeface="OldCentury" pitchFamily="2" charset="0"/>
              </a:rPr>
              <a:t>blasphemous </a:t>
            </a:r>
            <a:r>
              <a:rPr lang="en-US" dirty="0">
                <a:latin typeface="Book Antiqua" pitchFamily="18" charset="0"/>
              </a:rPr>
              <a:t>— hearts getting harder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4DF4E0-D61F-4AAC-A33E-B8832B28F54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16598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Fifth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006"/>
            <a:ext cx="8229600" cy="508952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Center of the </a:t>
            </a:r>
            <a:r>
              <a:rPr lang="en-US" b="1" dirty="0">
                <a:latin typeface="OldCentury" pitchFamily="2" charset="0"/>
              </a:rPr>
              <a:t>empire of Rome</a:t>
            </a:r>
          </a:p>
          <a:p>
            <a:r>
              <a:rPr lang="en-US" dirty="0">
                <a:latin typeface="Book Antiqua" pitchFamily="18" charset="0"/>
              </a:rPr>
              <a:t>Rome’s </a:t>
            </a:r>
            <a:r>
              <a:rPr lang="en-US" b="1" dirty="0">
                <a:latin typeface="OldCentury" pitchFamily="2" charset="0"/>
              </a:rPr>
              <a:t>weakening, and diminishing </a:t>
            </a:r>
            <a:r>
              <a:rPr lang="en-US" dirty="0">
                <a:latin typeface="Book Antiqua" pitchFamily="18" charset="0"/>
              </a:rPr>
              <a:t>of Rome’s stranglehold on the world</a:t>
            </a:r>
          </a:p>
          <a:p>
            <a:r>
              <a:rPr lang="en-US" dirty="0">
                <a:latin typeface="Book Antiqua" pitchFamily="18" charset="0"/>
              </a:rPr>
              <a:t>Difficulties of this magnitude have caused humble men to </a:t>
            </a:r>
            <a:r>
              <a:rPr lang="en-US" b="1" dirty="0">
                <a:latin typeface="OldCentury" pitchFamily="2" charset="0"/>
              </a:rPr>
              <a:t>recognize</a:t>
            </a:r>
            <a:r>
              <a:rPr lang="en-US" dirty="0">
                <a:latin typeface="Book Antiqua" pitchFamily="18" charset="0"/>
              </a:rPr>
              <a:t> their errors and repent</a:t>
            </a:r>
          </a:p>
          <a:p>
            <a:r>
              <a:rPr lang="en-US" dirty="0">
                <a:latin typeface="Book Antiqua" pitchFamily="18" charset="0"/>
              </a:rPr>
              <a:t>Compound their </a:t>
            </a:r>
            <a:r>
              <a:rPr lang="en-US" b="1" dirty="0">
                <a:latin typeface="OldCentury" pitchFamily="2" charset="0"/>
              </a:rPr>
              <a:t>sinfulness</a:t>
            </a:r>
          </a:p>
          <a:p>
            <a:r>
              <a:rPr lang="en-US" dirty="0">
                <a:latin typeface="Book Antiqua" pitchFamily="18" charset="0"/>
              </a:rPr>
              <a:t>Unfortunately, </a:t>
            </a:r>
            <a:r>
              <a:rPr lang="en-US" b="1" dirty="0">
                <a:latin typeface="OldCentury" pitchFamily="2" charset="0"/>
              </a:rPr>
              <a:t>sinful pleasures </a:t>
            </a:r>
            <a:r>
              <a:rPr lang="en-US" dirty="0">
                <a:latin typeface="Book Antiqua" pitchFamily="18" charset="0"/>
              </a:rPr>
              <a:t>had led to </a:t>
            </a:r>
            <a:r>
              <a:rPr lang="en-US" b="1" dirty="0">
                <a:latin typeface="OldCentury" pitchFamily="2" charset="0"/>
              </a:rPr>
              <a:t>internal rottenness</a:t>
            </a:r>
            <a:r>
              <a:rPr lang="en-US" dirty="0">
                <a:latin typeface="Book Antiqua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03C2B-231B-4084-A316-877C33D755A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1046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16:12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7184" y="1829586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sixth poured out his bowl upon the great river, the (river) Euphrates</a:t>
            </a:r>
            <a:r>
              <a:rPr lang="en-US" sz="3200" b="1" i="1" dirty="0">
                <a:latin typeface="Book Antiqua" pitchFamily="18" charset="0"/>
              </a:rPr>
              <a:t>; and the water thereof was dried up, that the way might be made ready for the kings that (come) from the sunrising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286DF-1A58-4F15-8465-E02C991BCF0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3242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Sixth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860"/>
            <a:ext cx="8229600" cy="501675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River Euphrates is no longer an obstacle to invading armies (cf. </a:t>
            </a:r>
            <a:r>
              <a:rPr lang="en-US" i="1" dirty="0">
                <a:latin typeface="Georgia" pitchFamily="18" charset="0"/>
              </a:rPr>
              <a:t>capture of ancient Babylon by Cyrus</a:t>
            </a:r>
            <a:r>
              <a:rPr lang="en-US" dirty="0">
                <a:latin typeface="Georgia" pitchFamily="18" charset="0"/>
              </a:rPr>
              <a:t>, Jeremiah 50:38; 51:36-37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Rome’s </a:t>
            </a:r>
            <a:r>
              <a:rPr lang="en-US" b="1" dirty="0">
                <a:latin typeface="OldCentury" pitchFamily="2" charset="0"/>
              </a:rPr>
              <a:t>greatest fears </a:t>
            </a:r>
            <a:r>
              <a:rPr lang="en-US" dirty="0">
                <a:latin typeface="Book Antiqua" pitchFamily="18" charset="0"/>
              </a:rPr>
              <a:t>are going to materialize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Army of God will bring </a:t>
            </a:r>
            <a:r>
              <a:rPr lang="en-US" b="1" dirty="0">
                <a:latin typeface="OldCentury" pitchFamily="2" charset="0"/>
              </a:rPr>
              <a:t>pagan Rome </a:t>
            </a:r>
            <a:r>
              <a:rPr lang="en-US" dirty="0">
                <a:latin typeface="Book Antiqua" pitchFamily="18" charset="0"/>
              </a:rPr>
              <a:t>to her knees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Unable </a:t>
            </a:r>
            <a:r>
              <a:rPr lang="en-US" b="1" dirty="0">
                <a:latin typeface="OldCentury" pitchFamily="2" charset="0"/>
              </a:rPr>
              <a:t>to protect itself </a:t>
            </a:r>
            <a:r>
              <a:rPr lang="en-US" dirty="0">
                <a:latin typeface="Book Antiqua" pitchFamily="18" charset="0"/>
              </a:rPr>
              <a:t>from outside invaders, such as Parthians from the east.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D8CDA-90C2-4347-ADA2-85831A777F2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1976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1708" y="2151727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I heard a great voice out of the temple, saying to the seven angels, Go ye, and pour out the seven bowls of the wrath of God into the earth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26F99-13CD-4187-800B-DAE0F2C3474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436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B112E1-24B2-4EA2-915F-B38FF67C0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8898" y="1066801"/>
            <a:ext cx="2676529" cy="4770537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Bowls</a:t>
            </a:r>
          </a:p>
          <a:p>
            <a:pPr marL="0" indent="0">
              <a:buNone/>
            </a:pPr>
            <a:r>
              <a:rPr lang="en-US" sz="2000" dirty="0"/>
              <a:t>On earth, sores (16:2)</a:t>
            </a:r>
          </a:p>
          <a:p>
            <a:pPr marL="0" indent="0">
              <a:buNone/>
            </a:pPr>
            <a:r>
              <a:rPr lang="en-US" sz="2000" dirty="0"/>
              <a:t>On the sea (16:3)</a:t>
            </a:r>
          </a:p>
          <a:p>
            <a:pPr marL="0" indent="0">
              <a:buNone/>
            </a:pPr>
            <a:r>
              <a:rPr lang="en-US" sz="2000" dirty="0"/>
              <a:t>Rivers – blood (16:8)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Sun scorched (16:8)</a:t>
            </a:r>
          </a:p>
          <a:p>
            <a:pPr marL="0" indent="0">
              <a:buNone/>
            </a:pPr>
            <a:r>
              <a:rPr lang="en-US" sz="2000" dirty="0"/>
              <a:t>Darkness (16:10)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Euphrates dried (16:12)</a:t>
            </a:r>
          </a:p>
          <a:p>
            <a:pPr marL="0" indent="0">
              <a:buNone/>
            </a:pPr>
            <a:r>
              <a:rPr lang="en-US" sz="2000" dirty="0"/>
              <a:t>Finished; hail (16:17)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Bowls: Finality of Judgment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21C4F-93B1-405C-B6C9-4D556E06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99" y="1066800"/>
            <a:ext cx="2676529" cy="3354765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Plagues</a:t>
            </a:r>
          </a:p>
          <a:p>
            <a:pPr marL="0" indent="0">
              <a:buNone/>
            </a:pPr>
            <a:r>
              <a:rPr lang="en-US" sz="2000" dirty="0"/>
              <a:t>Boils (Ex. 9:9-11)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Water – Blood (7:17-21)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Darkness (10:21-23)</a:t>
            </a:r>
          </a:p>
          <a:p>
            <a:pPr marL="0" indent="0">
              <a:buNone/>
            </a:pPr>
            <a:r>
              <a:rPr lang="en-US" sz="2000" dirty="0"/>
              <a:t>Locusts (10:4)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Hail (9:19-24)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5F190-D650-49A7-A358-EDB30D0BB601}"/>
              </a:ext>
            </a:extLst>
          </p:cNvPr>
          <p:cNvSpPr/>
          <p:nvPr/>
        </p:nvSpPr>
        <p:spPr bwMode="auto">
          <a:xfrm>
            <a:off x="0" y="-33814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FC0390F-F7EA-4C90-892C-085C794CB339}"/>
              </a:ext>
            </a:extLst>
          </p:cNvPr>
          <p:cNvSpPr txBox="1">
            <a:spLocks/>
          </p:cNvSpPr>
          <p:nvPr/>
        </p:nvSpPr>
        <p:spPr>
          <a:xfrm>
            <a:off x="124119" y="1066800"/>
            <a:ext cx="3076281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Trumpets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Fire, blood on earth (8:7)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Sea – Blood (8:10)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Fountains bitter (8:10)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Sun, Moon Darkened (8:12)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Smoke, Locust (9:1-4)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Angels of Euphrates (9:14)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Mystery finished (10:7)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>
              <a:latin typeface="Calibri"/>
            </a:endParaRPr>
          </a:p>
          <a:p>
            <a:pPr marL="0" indent="0">
              <a:buNone/>
              <a:defRPr/>
            </a:pPr>
            <a:r>
              <a:rPr lang="en-US" sz="2000" b="1" dirty="0">
                <a:latin typeface="Calibri"/>
              </a:rPr>
              <a:t>Trumpets: Warn-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Calibri"/>
              </a:rPr>
              <a:t>Third part destroyed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D7C3-B6B8-48F9-9648-04ABBD6DCE00}"/>
              </a:ext>
            </a:extLst>
          </p:cNvPr>
          <p:cNvSpPr txBox="1"/>
          <p:nvPr/>
        </p:nvSpPr>
        <p:spPr>
          <a:xfrm>
            <a:off x="3429000" y="6324600"/>
            <a:ext cx="557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(Frank Jamerson, 1994 Florida College Lectures, page 132)</a:t>
            </a:r>
          </a:p>
        </p:txBody>
      </p:sp>
    </p:spTree>
    <p:extLst>
      <p:ext uri="{BB962C8B-B14F-4D97-AF65-F5344CB8AC3E}">
        <p14:creationId xmlns:p14="http://schemas.microsoft.com/office/powerpoint/2010/main" val="100960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1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968"/>
            <a:ext cx="8229600" cy="5016758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No </a:t>
            </a:r>
            <a:r>
              <a:rPr lang="en-US" b="1" dirty="0">
                <a:latin typeface="OldCentury" pitchFamily="2" charset="0"/>
              </a:rPr>
              <a:t>partial judgment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lvl="1"/>
            <a:r>
              <a:rPr lang="en-US" dirty="0">
                <a:latin typeface="Book Antiqua" pitchFamily="18" charset="0"/>
              </a:rPr>
              <a:t>cf. Revelation 8:6ff – Trumpets sounded.</a:t>
            </a:r>
          </a:p>
          <a:p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OldCentury" pitchFamily="2" charset="0"/>
              </a:rPr>
              <a:t>wrath/plagues</a:t>
            </a:r>
            <a:r>
              <a:rPr lang="en-US" dirty="0">
                <a:latin typeface="Book Antiqua" pitchFamily="18" charset="0"/>
              </a:rPr>
              <a:t> find their background in the plagues of God on Egypt.</a:t>
            </a:r>
          </a:p>
          <a:p>
            <a:r>
              <a:rPr lang="en-US" dirty="0">
                <a:latin typeface="Book Antiqua" pitchFamily="18" charset="0"/>
              </a:rPr>
              <a:t>Climax of the apocalypse.</a:t>
            </a:r>
          </a:p>
          <a:p>
            <a:r>
              <a:rPr lang="en-US" dirty="0">
                <a:latin typeface="Book Antiqua" pitchFamily="18" charset="0"/>
              </a:rPr>
              <a:t>The final judgment of God against a wicked agent of Satan is about to be revealed.</a:t>
            </a:r>
          </a:p>
          <a:p>
            <a:r>
              <a:rPr lang="en-US" dirty="0">
                <a:latin typeface="Book Antiqua" pitchFamily="18" charset="0"/>
              </a:rPr>
              <a:t>Not the final judgment of all the world.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AE692-6932-4108-9530-BC33633398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6871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1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1873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“</a:t>
            </a:r>
            <a:r>
              <a:rPr lang="en-US" b="1" dirty="0">
                <a:latin typeface="OldCentury" pitchFamily="2" charset="0"/>
              </a:rPr>
              <a:t>Voice from the temple</a:t>
            </a:r>
            <a:r>
              <a:rPr lang="en-US" dirty="0">
                <a:latin typeface="Book Antiqua" pitchFamily="18" charset="0"/>
              </a:rPr>
              <a:t>” (</a:t>
            </a:r>
            <a:r>
              <a:rPr lang="en-US" i="1" dirty="0">
                <a:latin typeface="Book Antiqua" pitchFamily="18" charset="0"/>
              </a:rPr>
              <a:t>loud</a:t>
            </a:r>
            <a:r>
              <a:rPr lang="en-US" dirty="0">
                <a:latin typeface="Book Antiqua" pitchFamily="18" charset="0"/>
              </a:rPr>
              <a:t>) — must be God since no one else is in there</a:t>
            </a:r>
          </a:p>
          <a:p>
            <a:r>
              <a:rPr lang="en-US" dirty="0">
                <a:latin typeface="Book Antiqua" pitchFamily="18" charset="0"/>
              </a:rPr>
              <a:t>Spoken to the </a:t>
            </a:r>
            <a:r>
              <a:rPr lang="en-US" b="1" dirty="0">
                <a:latin typeface="OldCentury" pitchFamily="2" charset="0"/>
              </a:rPr>
              <a:t>seven angels</a:t>
            </a:r>
          </a:p>
          <a:p>
            <a:r>
              <a:rPr lang="en-US" i="1" dirty="0">
                <a:latin typeface="OldCentury" pitchFamily="2" charset="0"/>
              </a:rPr>
              <a:t>“</a:t>
            </a:r>
            <a:r>
              <a:rPr lang="en-US" b="1" i="1" dirty="0">
                <a:latin typeface="OldCentury" pitchFamily="2" charset="0"/>
              </a:rPr>
              <a:t>Go … pour out</a:t>
            </a:r>
            <a:r>
              <a:rPr lang="en-US" i="1" dirty="0">
                <a:latin typeface="OldCentury" pitchFamily="2" charset="0"/>
              </a:rPr>
              <a:t>” – “</a:t>
            </a:r>
            <a:r>
              <a:rPr lang="en-US" b="1" i="1" dirty="0">
                <a:latin typeface="OldCentury" pitchFamily="2" charset="0"/>
              </a:rPr>
              <a:t>into the earth</a:t>
            </a:r>
            <a:r>
              <a:rPr lang="en-US" i="1" dirty="0">
                <a:latin typeface="OldCentury" pitchFamily="2" charset="0"/>
              </a:rPr>
              <a:t>”</a:t>
            </a:r>
          </a:p>
          <a:p>
            <a:r>
              <a:rPr lang="en-US" b="1" dirty="0">
                <a:latin typeface="OldCentury" pitchFamily="2" charset="0"/>
              </a:rPr>
              <a:t>Warning</a:t>
            </a:r>
            <a:r>
              <a:rPr lang="en-US" dirty="0">
                <a:latin typeface="Book Antiqua" pitchFamily="18" charset="0"/>
              </a:rPr>
              <a:t> is gone</a:t>
            </a:r>
          </a:p>
          <a:p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OldCentury" pitchFamily="2" charset="0"/>
              </a:rPr>
              <a:t>fury of God</a:t>
            </a:r>
          </a:p>
          <a:p>
            <a:r>
              <a:rPr lang="en-US" dirty="0">
                <a:latin typeface="Book Antiqua" pitchFamily="18" charset="0"/>
              </a:rPr>
              <a:t>God’s </a:t>
            </a:r>
            <a:r>
              <a:rPr lang="en-US" b="1" dirty="0">
                <a:latin typeface="OldCentury" pitchFamily="2" charset="0"/>
              </a:rPr>
              <a:t>patience</a:t>
            </a:r>
            <a:r>
              <a:rPr lang="en-US" dirty="0">
                <a:latin typeface="Book Antiqua" pitchFamily="18" charset="0"/>
              </a:rPr>
              <a:t> is now over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76D0F-83B1-4D32-BD8B-231BD3D11B0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2462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16:2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1839011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first went, and poured out his bowl into the earth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; and it became a noisome and grievous sore upon the men that had the mark of the beast, and that worshipped his image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A3346-A87B-495E-A558-6D8381D73F9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1941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1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First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34896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These would </a:t>
            </a:r>
            <a:r>
              <a:rPr lang="en-US" b="1" u="sng" dirty="0">
                <a:latin typeface="Book Antiqua" pitchFamily="18" charset="0"/>
              </a:rPr>
              <a:t>not</a:t>
            </a:r>
            <a:r>
              <a:rPr lang="en-US" dirty="0">
                <a:latin typeface="Book Antiqua" pitchFamily="18" charset="0"/>
              </a:rPr>
              <a:t> affect the Christians</a:t>
            </a:r>
          </a:p>
          <a:p>
            <a:r>
              <a:rPr lang="en-US" dirty="0">
                <a:latin typeface="Book Antiqua" pitchFamily="18" charset="0"/>
              </a:rPr>
              <a:t>Incurable disease (</a:t>
            </a:r>
            <a:r>
              <a:rPr lang="en-US" i="1" dirty="0">
                <a:latin typeface="Book Antiqua" pitchFamily="18" charset="0"/>
              </a:rPr>
              <a:t>like the 6</a:t>
            </a:r>
            <a:r>
              <a:rPr lang="en-US" i="1" baseline="30000" dirty="0">
                <a:latin typeface="Book Antiqua" pitchFamily="18" charset="0"/>
              </a:rPr>
              <a:t>th</a:t>
            </a:r>
            <a:r>
              <a:rPr lang="en-US" i="1" dirty="0">
                <a:latin typeface="Book Antiqua" pitchFamily="18" charset="0"/>
              </a:rPr>
              <a:t> plague in Egypt – </a:t>
            </a:r>
            <a:r>
              <a:rPr lang="en-US" b="1" dirty="0">
                <a:latin typeface="OldCentury" pitchFamily="2" charset="0"/>
              </a:rPr>
              <a:t>Exodus 9:10ff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Affected those who “</a:t>
            </a:r>
            <a:r>
              <a:rPr lang="en-US" b="1" dirty="0">
                <a:latin typeface="OldCentury" pitchFamily="2" charset="0"/>
              </a:rPr>
              <a:t>worshipped the beast</a:t>
            </a:r>
            <a:r>
              <a:rPr lang="en-US" dirty="0">
                <a:latin typeface="Book Antiqua" pitchFamily="18" charset="0"/>
              </a:rPr>
              <a:t>” and those with the “</a:t>
            </a:r>
            <a:r>
              <a:rPr lang="en-US" b="1" dirty="0">
                <a:latin typeface="OldCentury" pitchFamily="2" charset="0"/>
              </a:rPr>
              <a:t>mark of the beast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r>
              <a:rPr lang="en-US" dirty="0">
                <a:latin typeface="Book Antiqua" pitchFamily="18" charset="0"/>
              </a:rPr>
              <a:t>Poured out on the </a:t>
            </a:r>
            <a:r>
              <a:rPr lang="en-US" b="1" dirty="0">
                <a:latin typeface="OldCentury" pitchFamily="2" charset="0"/>
              </a:rPr>
              <a:t>same objects </a:t>
            </a:r>
            <a:r>
              <a:rPr lang="en-US" dirty="0">
                <a:latin typeface="Book Antiqua" pitchFamily="18" charset="0"/>
              </a:rPr>
              <a:t>of nature of those the of the four trumpets.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F517E-CCC9-407B-9496-9C65DA1123E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7474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53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First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Three underlying reasons for Rome’s downfall:</a:t>
            </a:r>
          </a:p>
          <a:p>
            <a:pPr lvl="1"/>
            <a:r>
              <a:rPr lang="en-US" b="1" dirty="0">
                <a:latin typeface="Georgia" pitchFamily="18" charset="0"/>
              </a:rPr>
              <a:t>Natural disasters</a:t>
            </a:r>
          </a:p>
          <a:p>
            <a:pPr lvl="1"/>
            <a:r>
              <a:rPr lang="en-US" b="1" dirty="0">
                <a:latin typeface="Georgia" pitchFamily="18" charset="0"/>
              </a:rPr>
              <a:t>Social decay</a:t>
            </a:r>
          </a:p>
          <a:p>
            <a:pPr lvl="1"/>
            <a:r>
              <a:rPr lang="en-US" b="1" dirty="0">
                <a:latin typeface="Georgia" pitchFamily="18" charset="0"/>
              </a:rPr>
              <a:t>External invasions</a:t>
            </a:r>
          </a:p>
          <a:p>
            <a:pPr lvl="1"/>
            <a:r>
              <a:rPr lang="en-US" dirty="0">
                <a:latin typeface="Book Antiqua" pitchFamily="18" charset="0"/>
              </a:rPr>
              <a:t>Three objects affected by the </a:t>
            </a:r>
            <a:r>
              <a:rPr lang="en-US" b="1" dirty="0">
                <a:latin typeface="OldCentury" pitchFamily="2" charset="0"/>
              </a:rPr>
              <a:t>trumpets</a:t>
            </a:r>
            <a:r>
              <a:rPr lang="en-US" dirty="0">
                <a:latin typeface="Book Antiqua" pitchFamily="18" charset="0"/>
              </a:rPr>
              <a:t> and now repeated by the </a:t>
            </a:r>
            <a:r>
              <a:rPr lang="en-US" b="1" dirty="0">
                <a:latin typeface="OldCentury" pitchFamily="2" charset="0"/>
              </a:rPr>
              <a:t>bowls</a:t>
            </a:r>
          </a:p>
          <a:p>
            <a:pPr lvl="1"/>
            <a:r>
              <a:rPr lang="en-US" b="1" dirty="0">
                <a:latin typeface="OldCentury" pitchFamily="2" charset="0"/>
              </a:rPr>
              <a:t>Symbolism</a:t>
            </a:r>
            <a:r>
              <a:rPr lang="en-US" dirty="0">
                <a:latin typeface="Book Antiqua" pitchFamily="18" charset="0"/>
              </a:rPr>
              <a:t> reminds those persecuted – Rome would fall in time – by God’s timetable!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5B70D-8213-4316-92E8-3C9B72A4182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42326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1245</Words>
  <Application>Microsoft Office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Calibri</vt:lpstr>
      <vt:lpstr>Corbel</vt:lpstr>
      <vt:lpstr>Elephant</vt:lpstr>
      <vt:lpstr>Georgia</vt:lpstr>
      <vt:lpstr>OldCentury</vt:lpstr>
      <vt:lpstr>Times New Roman</vt:lpstr>
      <vt:lpstr>1_Office Theme</vt:lpstr>
      <vt:lpstr>1_Depth</vt:lpstr>
      <vt:lpstr>A Study Of  The Book Of Revelation</vt:lpstr>
      <vt:lpstr>Book of Revelation: Chapter 16</vt:lpstr>
      <vt:lpstr>Revelation 16:1</vt:lpstr>
      <vt:lpstr>PowerPoint Presentation</vt:lpstr>
      <vt:lpstr>The Commission</vt:lpstr>
      <vt:lpstr>The Commission</vt:lpstr>
      <vt:lpstr>Revelation 16:2</vt:lpstr>
      <vt:lpstr>The First Bowl Poured out</vt:lpstr>
      <vt:lpstr>The First Bowl Poured out</vt:lpstr>
      <vt:lpstr>Revelation 16:3</vt:lpstr>
      <vt:lpstr>The Second Bowl Poured out</vt:lpstr>
      <vt:lpstr>Revelation 16:4</vt:lpstr>
      <vt:lpstr>Revelation 16:5</vt:lpstr>
      <vt:lpstr>Revelation 16:6</vt:lpstr>
      <vt:lpstr>Revelation 16:7</vt:lpstr>
      <vt:lpstr>The Third Bowl Poured out</vt:lpstr>
      <vt:lpstr>The Third Bowl Poured out</vt:lpstr>
      <vt:lpstr>Revelation 16:8</vt:lpstr>
      <vt:lpstr>Revelation 16:9</vt:lpstr>
      <vt:lpstr>The Fourth Bowl Poured out</vt:lpstr>
      <vt:lpstr>Revelation 16:10</vt:lpstr>
      <vt:lpstr>Revelation 16:11</vt:lpstr>
      <vt:lpstr>The Fifth Bowl Poured out</vt:lpstr>
      <vt:lpstr>The Fifth Bowl Poured out</vt:lpstr>
      <vt:lpstr>Revelation 16:12</vt:lpstr>
      <vt:lpstr>The Sixth Bowl Poured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12</cp:revision>
  <cp:lastPrinted>2021-04-27T04:01:39Z</cp:lastPrinted>
  <dcterms:created xsi:type="dcterms:W3CDTF">2021-04-25T19:49:06Z</dcterms:created>
  <dcterms:modified xsi:type="dcterms:W3CDTF">2021-04-27T04:08:39Z</dcterms:modified>
</cp:coreProperties>
</file>